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10400" cy="92964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Rambla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8130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967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000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8307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7873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1323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433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5980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622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470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31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058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69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ambla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2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endParaRPr>
            </a:p>
          </p:txBody>
        </p:sp>
        <p:cxnSp>
          <p:nvCxnSpPr>
            <p:cNvPr id="27" name="Google Shape;27;p2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3C5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7F0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▶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▶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▶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▶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⚫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⚫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▶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⚫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⚫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Rambla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57" name="Google Shape;57;p6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▶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⚫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▶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⚫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⚫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ambla"/>
              <a:buNone/>
              <a:defRPr sz="25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▶"/>
              <a:defRPr sz="3200"/>
            </a:lvl1pPr>
            <a:lvl2pPr marL="914400" lvl="1" indent="-406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⚫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⚫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⚫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⚫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⚫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⚫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◾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ambla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87" name="Google Shape;87;p1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10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00" scaled="0"/>
          </a:gradFill>
          <a:ln w="9525" cap="rnd" cmpd="sng">
            <a:solidFill>
              <a:srgbClr val="20768B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3" name="Google Shape;13;p1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  <a:defRPr sz="4100" b="1" i="0" u="none" strike="noStrike" cap="non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▶"/>
              <a:defRPr sz="27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⚫"/>
              <a:defRPr sz="19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ctrTitle"/>
          </p:nvPr>
        </p:nvSpPr>
        <p:spPr>
          <a:xfrm>
            <a:off x="762000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20"/>
              <a:buFont typeface="Rambla"/>
              <a:buNone/>
            </a:pPr>
            <a:r>
              <a:rPr lang="en-CA" sz="4320"/>
              <a:t/>
            </a:r>
            <a:br>
              <a:rPr lang="en-CA" sz="4320"/>
            </a:br>
            <a:r>
              <a:rPr lang="en-CA" sz="4320"/>
              <a:t/>
            </a:r>
            <a:br>
              <a:rPr lang="en-CA" sz="4320"/>
            </a:br>
            <a:r>
              <a:rPr lang="en-CA" sz="4320"/>
              <a:t/>
            </a:r>
            <a:br>
              <a:rPr lang="en-CA" sz="4320"/>
            </a:br>
            <a:r>
              <a:rPr lang="en-CA" sz="4320"/>
              <a:t/>
            </a:r>
            <a:br>
              <a:rPr lang="en-CA" sz="4320"/>
            </a:br>
            <a:r>
              <a:rPr lang="en-CA" sz="4320"/>
              <a:t/>
            </a:r>
            <a:br>
              <a:rPr lang="en-CA" sz="4320"/>
            </a:br>
            <a:r>
              <a:rPr lang="en-CA" sz="4320"/>
              <a:t/>
            </a:r>
            <a:br>
              <a:rPr lang="en-CA" sz="4320"/>
            </a:br>
            <a:r>
              <a:rPr lang="en-CA" sz="4320"/>
              <a:t>CO-OP at UHS!</a:t>
            </a:r>
            <a:br>
              <a:rPr lang="en-CA" sz="4320"/>
            </a:br>
            <a:endParaRPr sz="4320"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"/>
          </p:nvPr>
        </p:nvSpPr>
        <p:spPr>
          <a:xfrm>
            <a:off x="304800" y="1447800"/>
            <a:ext cx="81534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64008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16"/>
              <a:buNone/>
            </a:pPr>
            <a:endParaRPr sz="3700" b="1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13"/>
              <a:buNone/>
            </a:pPr>
            <a:r>
              <a:rPr lang="en-CA" sz="2960" b="1"/>
              <a:t>GREAT OPTIONS, </a:t>
            </a:r>
            <a:endParaRPr sz="2960" b="1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13"/>
              <a:buNone/>
            </a:pPr>
            <a:r>
              <a:rPr lang="en-CA" sz="2960" b="1"/>
              <a:t>GREAT OPPORTUNITIES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13"/>
              <a:buNone/>
            </a:pPr>
            <a:endParaRPr sz="2960" b="1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13"/>
              <a:buNone/>
            </a:pPr>
            <a:r>
              <a:rPr lang="en-CA" sz="2960" b="1"/>
              <a:t>For more info visit: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13"/>
              <a:buNone/>
            </a:pPr>
            <a:r>
              <a:rPr lang="en-CA" sz="2960" b="1"/>
              <a:t>www.uhscoop.com</a:t>
            </a:r>
            <a:endParaRPr sz="2960" b="1"/>
          </a:p>
          <a:p>
            <a:pPr marL="0" marR="64008" lvl="0" indent="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2497" b="1"/>
          </a:p>
          <a:p>
            <a:pPr marL="0" marR="64008" lvl="0" indent="0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r>
              <a:rPr lang="en-CA" sz="2497" b="1"/>
              <a:t> </a:t>
            </a:r>
            <a:endParaRPr sz="2497" b="1"/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800" y="1479884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CA"/>
              <a:t>Frequently Asked Questions</a:t>
            </a:r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864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What if I don’t like my placement?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What if Co-op won’t fit into my schedule?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Should I take Co-op in summer school?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How am I evaluated in Co-op?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How do I get to my placement?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Do universities and colleges look at Co-op marks?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Will my placement hire me?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Can I use Co-op hours for community involvement?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What kinds of placements are available?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4572000"/>
            <a:ext cx="2752725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CA" sz="3690"/>
              <a:t> </a:t>
            </a:r>
            <a:br>
              <a:rPr lang="en-CA" sz="3690"/>
            </a:br>
            <a:r>
              <a:rPr lang="en-CA" sz="3959">
                <a:solidFill>
                  <a:srgbClr val="0070C0"/>
                </a:solidFill>
              </a:rPr>
              <a:t>SHSM - </a:t>
            </a:r>
            <a:r>
              <a:rPr lang="en-CA" sz="3600">
                <a:solidFill>
                  <a:srgbClr val="00B0F0"/>
                </a:solidFill>
              </a:rPr>
              <a:t>Specialist High Skills Major</a:t>
            </a:r>
            <a:r>
              <a:rPr lang="en-CA" sz="3240">
                <a:solidFill>
                  <a:srgbClr val="00B0F0"/>
                </a:solidFill>
              </a:rPr>
              <a:t/>
            </a:r>
            <a:br>
              <a:rPr lang="en-CA" sz="3240">
                <a:solidFill>
                  <a:srgbClr val="00B0F0"/>
                </a:solidFill>
              </a:rPr>
            </a:br>
            <a:endParaRPr sz="3240">
              <a:solidFill>
                <a:srgbClr val="00B0F0"/>
              </a:solidFill>
            </a:endParaRPr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en-CA" sz="3200" b="1"/>
              <a:t>An Opportunity to: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Focus your learning-Arts &amp; Culture or Business </a:t>
            </a:r>
            <a:endParaRPr/>
          </a:p>
          <a:p>
            <a:pPr marL="365760" lvl="0" indent="-217169" algn="l" rtl="0">
              <a:spcBef>
                <a:spcPts val="400"/>
              </a:spcBef>
              <a:spcAft>
                <a:spcPts val="0"/>
              </a:spcAft>
              <a:buClr>
                <a:srgbClr val="E06666"/>
              </a:buClr>
              <a:buSzPts val="1224"/>
              <a:buChar char="▶"/>
            </a:pPr>
            <a:r>
              <a:rPr lang="en-CA" b="1" u="sng">
                <a:solidFill>
                  <a:srgbClr val="E06666"/>
                </a:solidFill>
              </a:rPr>
              <a:t>Coming September 2019- Health and Wellness!!</a:t>
            </a:r>
            <a:endParaRPr b="1" u="sng">
              <a:solidFill>
                <a:srgbClr val="E06666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Get some valuable experience and information  (co-op, reach-aheads, certifications, workshops) outside of the regular classroom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Enhance what you already have planned for your future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APPLY at:  </a:t>
            </a:r>
            <a:r>
              <a:rPr lang="en-CA" b="1" u="sng">
                <a:solidFill>
                  <a:srgbClr val="0070C0"/>
                </a:solidFill>
              </a:rPr>
              <a:t>www.uhscoop.com</a:t>
            </a:r>
            <a:endParaRPr b="1" u="sng">
              <a:solidFill>
                <a:srgbClr val="0070C0"/>
              </a:solidFill>
            </a:endParaRPr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▶"/>
            </a:pPr>
            <a:r>
              <a:rPr lang="en-CA"/>
              <a:t>Use your GAPPS email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5400"/>
              <a:buFont typeface="Rambla"/>
              <a:buNone/>
            </a:pPr>
            <a:r>
              <a:rPr lang="en-CA" sz="5400">
                <a:solidFill>
                  <a:srgbClr val="0070C0"/>
                </a:solidFill>
              </a:rPr>
              <a:t>Want to know more?</a:t>
            </a:r>
            <a:endParaRPr sz="5400">
              <a:solidFill>
                <a:srgbClr val="0070C0"/>
              </a:solidFill>
            </a:endParaRPr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80"/>
              <a:buNone/>
            </a:pPr>
            <a:r>
              <a:rPr lang="en-CA" sz="6000" b="1">
                <a:solidFill>
                  <a:srgbClr val="7030A0"/>
                </a:solidFill>
              </a:rPr>
              <a:t>Drop by Room 215</a:t>
            </a:r>
            <a:endParaRPr/>
          </a:p>
          <a:p>
            <a:pPr marL="365760" lvl="0" indent="-25603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b="1">
              <a:solidFill>
                <a:srgbClr val="7030A0"/>
              </a:solidFill>
            </a:endParaRPr>
          </a:p>
          <a:p>
            <a:pPr marL="365760" lvl="0" indent="-25603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4080"/>
              <a:buNone/>
            </a:pPr>
            <a:r>
              <a:rPr lang="en-CA" sz="6000" b="1">
                <a:solidFill>
                  <a:srgbClr val="A3171E"/>
                </a:solidFill>
              </a:rPr>
              <a:t>or....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4080"/>
              <a:buNone/>
            </a:pPr>
            <a:r>
              <a:rPr lang="en-CA" sz="6000" b="1">
                <a:solidFill>
                  <a:srgbClr val="00B0F0"/>
                </a:solidFill>
              </a:rPr>
              <a:t>ASK QUESTIONS RIGHT NOW!  </a:t>
            </a:r>
            <a:endParaRPr sz="6000" b="1">
              <a:solidFill>
                <a:srgbClr val="00B0F0"/>
              </a:solidFill>
            </a:endParaRPr>
          </a:p>
        </p:txBody>
      </p:sp>
      <p:pic>
        <p:nvPicPr>
          <p:cNvPr id="188" name="Google Shape;188;p24" descr="C:\Users\kelly.hall\AppData\Local\Microsoft\Windows\Temporary Internet Files\Content.IE5\68N7BGJN\MC900384172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250" y="2515975"/>
            <a:ext cx="1538020" cy="182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228600" y="228600"/>
            <a:ext cx="86868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2859" algn="r" rtl="0">
              <a:spcBef>
                <a:spcPts val="0"/>
              </a:spcBef>
              <a:spcAft>
                <a:spcPts val="0"/>
              </a:spcAft>
              <a:buSzPts val="3672"/>
              <a:buNone/>
            </a:pPr>
            <a:endParaRPr sz="540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3264"/>
              <a:buChar char="▶"/>
            </a:pPr>
            <a:r>
              <a:rPr lang="en-CA" sz="4800" b="1">
                <a:solidFill>
                  <a:srgbClr val="0070C0"/>
                </a:solidFill>
              </a:rPr>
              <a:t>THINKING ABOUT WHAT PATHWAY YOU WANT TO TRY AFTER HIGH SCHOOL ?</a:t>
            </a:r>
            <a:endParaRPr sz="4800" b="1">
              <a:solidFill>
                <a:srgbClr val="0070C0"/>
              </a:solidFill>
            </a:endParaRPr>
          </a:p>
        </p:txBody>
      </p:sp>
      <p:pic>
        <p:nvPicPr>
          <p:cNvPr id="114" name="Google Shape;114;p14" descr="C:\Users\kelly.hall\AppData\Local\Microsoft\Windows\Temporary Internet Files\Content.IE5\AZKL7U6T\MC900431560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3505200"/>
            <a:ext cx="2285714" cy="228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 descr="C:\Users\kelly.hall\AppData\Local\Microsoft\Windows\Temporary Internet Files\Content.IE5\22HURBU8\ManualeDusohelp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4724400"/>
            <a:ext cx="2444670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457200" y="1676401"/>
            <a:ext cx="8229600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2176"/>
              <a:buChar char="▶"/>
            </a:pPr>
            <a:r>
              <a:rPr lang="en-CA" sz="3200"/>
              <a:t>Allows you to get “real life” experience in the workplace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▶"/>
            </a:pPr>
            <a:r>
              <a:rPr lang="en-CA" sz="3200"/>
              <a:t>Gives you hands-on learning and a chance to “try on” a possible career option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Char char="▶"/>
            </a:pPr>
            <a:r>
              <a:rPr lang="en-CA" sz="3200"/>
              <a:t>Helps you make decisions about your future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endParaRPr sz="3200"/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Rambla"/>
              <a:buNone/>
            </a:pPr>
            <a:r>
              <a:rPr lang="en-CA" sz="4400">
                <a:solidFill>
                  <a:srgbClr val="0070C0"/>
                </a:solidFill>
              </a:rPr>
              <a:t>How Can Co-op Help You?</a:t>
            </a:r>
            <a:endParaRPr sz="44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457200" y="1371601"/>
            <a:ext cx="82296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76"/>
              <a:buChar char="▶"/>
            </a:pPr>
            <a:r>
              <a:rPr lang="en-CA" sz="3200"/>
              <a:t>Help you find out what it’s really like to work at a job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76"/>
              <a:buChar char="▶"/>
            </a:pPr>
            <a:r>
              <a:rPr lang="en-CA" sz="3200"/>
              <a:t>Show you what career opportunities are out there related to your field of interest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76"/>
              <a:buChar char="▶"/>
            </a:pPr>
            <a:r>
              <a:rPr lang="en-CA" sz="3200"/>
              <a:t>Provide experience and a reference to add to your resume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76"/>
              <a:buChar char="▶"/>
            </a:pPr>
            <a:r>
              <a:rPr lang="en-CA" sz="3200"/>
              <a:t>Satisfy Group 1,2,3 requirements when you earn your co-op Credits</a:t>
            </a:r>
            <a:endParaRPr/>
          </a:p>
          <a:p>
            <a:pPr marL="365760" lvl="0" indent="-13512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4"/>
              <a:buNone/>
            </a:pPr>
            <a:endParaRPr sz="2800"/>
          </a:p>
          <a:p>
            <a:pPr marL="365760" lvl="0" indent="-13944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100"/>
              <a:buFont typeface="Rambla"/>
              <a:buNone/>
            </a:pPr>
            <a:r>
              <a:rPr lang="en-CA">
                <a:solidFill>
                  <a:srgbClr val="0070C0"/>
                </a:solidFill>
              </a:rPr>
              <a:t>Co-op will also....</a:t>
            </a: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86868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04"/>
              <a:buNone/>
            </a:pPr>
            <a:endParaRPr sz="1330"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73"/>
              <a:buChar char="▶"/>
            </a:pPr>
            <a:r>
              <a:rPr lang="en-CA" sz="2755"/>
              <a:t>Co-op occupies two periods (two credits) on your timetable </a:t>
            </a:r>
            <a:endParaRPr/>
          </a:p>
          <a:p>
            <a:pPr marL="365760" lvl="0" indent="-13707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73"/>
              <a:buNone/>
            </a:pPr>
            <a:endParaRPr sz="2755"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73"/>
              <a:buChar char="▶"/>
            </a:pPr>
            <a:r>
              <a:rPr lang="en-CA" sz="2755"/>
              <a:t>Your placement happens during the school day along with your other classes</a:t>
            </a:r>
            <a:endParaRPr/>
          </a:p>
          <a:p>
            <a:pPr marL="365760" lvl="0" indent="-137071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73"/>
              <a:buNone/>
            </a:pPr>
            <a:endParaRPr sz="2755"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73"/>
              <a:buChar char="▶"/>
            </a:pPr>
            <a:r>
              <a:rPr lang="en-CA" sz="2755"/>
              <a:t>Experiential learning opportunity for a half day for the entire semester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73"/>
              <a:buNone/>
            </a:pPr>
            <a:endParaRPr sz="2755"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873"/>
              <a:buChar char="▶"/>
            </a:pPr>
            <a:r>
              <a:rPr lang="en-CA" sz="2755"/>
              <a:t>You can also complete a 4</a:t>
            </a:r>
            <a:r>
              <a:rPr lang="en-CA"/>
              <a:t> </a:t>
            </a:r>
            <a:r>
              <a:rPr lang="en-CA" sz="2755"/>
              <a:t>credit program</a:t>
            </a:r>
            <a:endParaRPr sz="2755"/>
          </a:p>
          <a:p>
            <a:pPr marL="36576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CA" sz="2755"/>
              <a:t>                                (full day)</a:t>
            </a:r>
            <a:endParaRPr sz="2755"/>
          </a:p>
          <a:p>
            <a:pPr marL="1143000" lvl="3" indent="-2286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SzPts val="950"/>
              <a:buNone/>
            </a:pPr>
            <a:endParaRPr sz="950"/>
          </a:p>
          <a:p>
            <a:pPr marL="365760" lvl="0" indent="-19860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904"/>
              <a:buNone/>
            </a:pPr>
            <a:endParaRPr sz="1330"/>
          </a:p>
          <a:p>
            <a:pPr marL="365760" lvl="0" indent="-19860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904"/>
              <a:buNone/>
            </a:pPr>
            <a:endParaRPr sz="1330"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904"/>
              <a:buNone/>
            </a:pPr>
            <a:r>
              <a:rPr lang="en-CA" sz="1330"/>
              <a:t> </a:t>
            </a:r>
            <a:endParaRPr sz="1330"/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100"/>
              <a:buFont typeface="Rambla"/>
              <a:buNone/>
            </a:pPr>
            <a:r>
              <a:rPr lang="en-CA">
                <a:solidFill>
                  <a:srgbClr val="0070C0"/>
                </a:solidFill>
              </a:rPr>
              <a:t>Co-op and Your School Day</a:t>
            </a:r>
            <a:endParaRPr>
              <a:solidFill>
                <a:srgbClr val="0070C0"/>
              </a:solidFill>
            </a:endParaRPr>
          </a:p>
        </p:txBody>
      </p:sp>
      <p:pic>
        <p:nvPicPr>
          <p:cNvPr id="134" name="Google Shape;134;p17" descr="C:\Users\kelly.hall\AppData\Local\Microsoft\Windows\Temporary Internet Files\Content.IE5\R2RZ8SM5\Yellow_school_sign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6375" y="4769175"/>
            <a:ext cx="1451875" cy="18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100"/>
              <a:buFont typeface="Rambla"/>
              <a:buNone/>
            </a:pPr>
            <a:r>
              <a:rPr lang="en-CA">
                <a:solidFill>
                  <a:srgbClr val="0070C0"/>
                </a:solidFill>
              </a:rPr>
              <a:t>Sample Timetable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CA"/>
              <a:t>Morning Co-op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CA"/>
              <a:t>Afternoon Co-op</a:t>
            </a: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88"/>
              <a:buNone/>
            </a:pPr>
            <a:endParaRPr sz="1600" b="1"/>
          </a:p>
          <a:p>
            <a:pPr marL="365760" lvl="0" indent="-25603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CA" b="1">
                <a:solidFill>
                  <a:srgbClr val="0070C0"/>
                </a:solidFill>
              </a:rPr>
              <a:t>Period 1 – CO-OP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32"/>
              <a:buNone/>
            </a:pPr>
            <a:r>
              <a:rPr lang="en-CA" b="1">
                <a:solidFill>
                  <a:srgbClr val="0070C0"/>
                </a:solidFill>
              </a:rPr>
              <a:t>Period 2 – CO-OP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32"/>
              <a:buNone/>
            </a:pPr>
            <a:r>
              <a:rPr lang="en-CA" b="1"/>
              <a:t>Period 3 – LUNCH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32"/>
              <a:buNone/>
            </a:pPr>
            <a:r>
              <a:rPr lang="en-CA" b="1"/>
              <a:t>Period 4 – Regular Class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32"/>
              <a:buNone/>
            </a:pPr>
            <a:r>
              <a:rPr lang="en-CA" b="1"/>
              <a:t>Period 5 – Regular Class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4"/>
          </p:nvPr>
        </p:nvSpPr>
        <p:spPr>
          <a:xfrm>
            <a:off x="4648200" y="1524000"/>
            <a:ext cx="4041775" cy="3938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88"/>
              <a:buNone/>
            </a:pPr>
            <a:endParaRPr sz="1600" b="1"/>
          </a:p>
          <a:p>
            <a:pPr marL="365760" lvl="0" indent="-25603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CA" b="1"/>
              <a:t>Period 1 – Regular Class</a:t>
            </a:r>
            <a:endParaRPr/>
          </a:p>
          <a:p>
            <a:pPr marL="365760" lvl="0" indent="-256032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632"/>
              <a:buNone/>
            </a:pPr>
            <a:r>
              <a:rPr lang="en-CA" b="1"/>
              <a:t>Period 2 – Regular Class</a:t>
            </a:r>
            <a:endParaRPr/>
          </a:p>
          <a:p>
            <a:pPr marL="365760" lvl="0" indent="-256032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632"/>
              <a:buNone/>
            </a:pPr>
            <a:r>
              <a:rPr lang="en-CA" b="1"/>
              <a:t>Period 3 – LUNCH</a:t>
            </a:r>
            <a:endParaRPr/>
          </a:p>
          <a:p>
            <a:pPr marL="365760" lvl="0" indent="-256032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632"/>
              <a:buNone/>
            </a:pPr>
            <a:r>
              <a:rPr lang="en-CA" b="1">
                <a:solidFill>
                  <a:srgbClr val="0070C0"/>
                </a:solidFill>
              </a:rPr>
              <a:t>Period 4 – CO-OP</a:t>
            </a:r>
            <a:endParaRPr/>
          </a:p>
          <a:p>
            <a:pPr marL="365760" lvl="0" indent="-256032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632"/>
              <a:buNone/>
            </a:pPr>
            <a:r>
              <a:rPr lang="en-CA" b="1">
                <a:solidFill>
                  <a:srgbClr val="0070C0"/>
                </a:solidFill>
              </a:rPr>
              <a:t>Period 5 – CO-OP</a:t>
            </a:r>
            <a:endParaRPr/>
          </a:p>
          <a:p>
            <a:pPr marL="365760" lvl="0" indent="-256032" algn="l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SzPts val="1632"/>
              <a:buNone/>
            </a:pPr>
            <a:endParaRPr b="1"/>
          </a:p>
          <a:p>
            <a:pPr marL="365760" lvl="0" indent="-25603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88"/>
              <a:buNone/>
            </a:pPr>
            <a:endParaRPr sz="1600" b="1"/>
          </a:p>
          <a:p>
            <a:pPr marL="365760" lvl="0" indent="-25603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632"/>
              <a:buNone/>
            </a:pPr>
            <a:endParaRPr b="1"/>
          </a:p>
        </p:txBody>
      </p:sp>
      <p:cxnSp>
        <p:nvCxnSpPr>
          <p:cNvPr id="144" name="Google Shape;144;p18"/>
          <p:cNvCxnSpPr/>
          <p:nvPr/>
        </p:nvCxnSpPr>
        <p:spPr>
          <a:xfrm>
            <a:off x="457200" y="1752600"/>
            <a:ext cx="3886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18"/>
          <p:cNvCxnSpPr/>
          <p:nvPr/>
        </p:nvCxnSpPr>
        <p:spPr>
          <a:xfrm>
            <a:off x="4343400" y="1752600"/>
            <a:ext cx="0" cy="350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18"/>
          <p:cNvCxnSpPr/>
          <p:nvPr/>
        </p:nvCxnSpPr>
        <p:spPr>
          <a:xfrm>
            <a:off x="457200" y="1752600"/>
            <a:ext cx="0" cy="350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18"/>
          <p:cNvCxnSpPr/>
          <p:nvPr/>
        </p:nvCxnSpPr>
        <p:spPr>
          <a:xfrm>
            <a:off x="457200" y="5257800"/>
            <a:ext cx="3886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" name="Google Shape;148;p18"/>
          <p:cNvCxnSpPr/>
          <p:nvPr/>
        </p:nvCxnSpPr>
        <p:spPr>
          <a:xfrm>
            <a:off x="4800600" y="1752600"/>
            <a:ext cx="3886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" name="Google Shape;149;p18"/>
          <p:cNvCxnSpPr/>
          <p:nvPr/>
        </p:nvCxnSpPr>
        <p:spPr>
          <a:xfrm>
            <a:off x="8686800" y="1752600"/>
            <a:ext cx="0" cy="350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" name="Google Shape;150;p18"/>
          <p:cNvCxnSpPr/>
          <p:nvPr/>
        </p:nvCxnSpPr>
        <p:spPr>
          <a:xfrm>
            <a:off x="4800600" y="1752600"/>
            <a:ext cx="0" cy="3505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" name="Google Shape;151;p18"/>
          <p:cNvCxnSpPr/>
          <p:nvPr/>
        </p:nvCxnSpPr>
        <p:spPr>
          <a:xfrm>
            <a:off x="4800600" y="5257800"/>
            <a:ext cx="3886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13"/>
              <a:buChar char="▶"/>
            </a:pPr>
            <a:r>
              <a:rPr lang="en-CA" sz="2960"/>
              <a:t>Grade 11 or 12 students</a:t>
            </a:r>
            <a:endParaRPr sz="2960"/>
          </a:p>
          <a:p>
            <a:pPr marL="365760" lvl="0" indent="-17614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58"/>
              <a:buNone/>
            </a:pPr>
            <a:endParaRPr sz="1850"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13"/>
              <a:buChar char="▶"/>
            </a:pPr>
            <a:r>
              <a:rPr lang="en-CA" sz="2960"/>
              <a:t>Every student is eligible to experience a career of his/her choosing (more or less)</a:t>
            </a:r>
            <a:endParaRPr/>
          </a:p>
          <a:p>
            <a:pPr marL="365760" lvl="0" indent="-17614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58"/>
              <a:buNone/>
            </a:pPr>
            <a:endParaRPr sz="1850"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13"/>
              <a:buChar char="▶"/>
            </a:pPr>
            <a:r>
              <a:rPr lang="en-CA" sz="2960"/>
              <a:t>Co-op teachers work with community partners to secure a placement for every student</a:t>
            </a:r>
            <a:endParaRPr/>
          </a:p>
          <a:p>
            <a:pPr marL="365760" lvl="0" indent="-12821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13"/>
              <a:buNone/>
            </a:pPr>
            <a:endParaRPr sz="2960"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13"/>
              <a:buChar char="▶"/>
            </a:pPr>
            <a:r>
              <a:rPr lang="en-CA" sz="2960"/>
              <a:t>Co-op teacher visits you regularly during your placement time over the semester</a:t>
            </a:r>
            <a:endParaRPr sz="2960"/>
          </a:p>
        </p:txBody>
      </p:sp>
      <p:sp>
        <p:nvSpPr>
          <p:cNvPr id="157" name="Google Shape;15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100"/>
              <a:buFont typeface="Rambla"/>
              <a:buNone/>
            </a:pPr>
            <a:r>
              <a:rPr lang="en-CA">
                <a:solidFill>
                  <a:srgbClr val="0070C0"/>
                </a:solidFill>
              </a:rPr>
              <a:t>Co-op AND You</a:t>
            </a: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0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135128" algn="l" rtl="0">
              <a:spcBef>
                <a:spcPts val="0"/>
              </a:spcBef>
              <a:spcAft>
                <a:spcPts val="0"/>
              </a:spcAft>
              <a:buSzPts val="1904"/>
              <a:buNone/>
            </a:pPr>
            <a:endParaRPr sz="280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Char char="▶"/>
            </a:pPr>
            <a:r>
              <a:rPr lang="en-CA" sz="2800"/>
              <a:t>At course selection time, go online to the Co-operative Education Section of the course calendar in My Pathway Planner</a:t>
            </a:r>
            <a:endParaRPr sz="280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rPr lang="en-CA" sz="2800"/>
              <a:t> 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Char char="▶"/>
            </a:pPr>
            <a:r>
              <a:rPr lang="en-CA" sz="2800"/>
              <a:t>Select the correct co-op course (Gr. 11/12-2 credit or 4 credit), and add it to your course selections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088"/>
              <a:buNone/>
            </a:pPr>
            <a:endParaRPr sz="1600"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Char char="▶"/>
            </a:pPr>
            <a:r>
              <a:rPr lang="en-CA" sz="2800"/>
              <a:t>Then.....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904"/>
              <a:buNone/>
            </a:pPr>
            <a:endParaRPr sz="2800"/>
          </a:p>
        </p:txBody>
      </p:sp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100"/>
              <a:buFont typeface="Rambla"/>
              <a:buNone/>
            </a:pPr>
            <a:r>
              <a:rPr lang="en-CA">
                <a:solidFill>
                  <a:srgbClr val="0070C0"/>
                </a:solidFill>
              </a:rPr>
              <a:t>Co-op…How do I sign up?</a:t>
            </a: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>
            <a:spLocks noGrp="1"/>
          </p:cNvSpPr>
          <p:nvPr>
            <p:ph type="body" idx="1"/>
          </p:nvPr>
        </p:nvSpPr>
        <p:spPr>
          <a:xfrm>
            <a:off x="457200" y="228600"/>
            <a:ext cx="82296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35"/>
              <a:buChar char="▶"/>
            </a:pPr>
            <a:r>
              <a:rPr lang="en-CA" sz="2405"/>
              <a:t>Complete the co-op application form by following the link and instructions on My Pathway Planner</a:t>
            </a:r>
            <a:endParaRPr sz="2405"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35"/>
              <a:buNone/>
            </a:pPr>
            <a:endParaRPr sz="2405"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Char char="▶"/>
            </a:pPr>
            <a:r>
              <a:rPr lang="en-CA" sz="2497"/>
              <a:t>You will need to use your GAPPS email to do this.  Answer a few questions to fill in a on-line copy of the co-op application.  It will be emailed to your GAPPS email account. You can forward your GAPPS to another email.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r>
              <a:rPr lang="en-CA" sz="2497"/>
              <a:t>  </a:t>
            </a:r>
            <a:endParaRPr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Char char="▶"/>
            </a:pPr>
            <a:r>
              <a:rPr lang="en-CA" sz="2497"/>
              <a:t>Then, </a:t>
            </a:r>
            <a:r>
              <a:rPr lang="en-CA" sz="2497" b="1" u="sng"/>
              <a:t>print the application, have it signed, have the two teacher references completed and submit everything to the Co-op Office Drop Box</a:t>
            </a:r>
            <a:r>
              <a:rPr lang="en-CA" sz="2497"/>
              <a:t>. </a:t>
            </a:r>
            <a:r>
              <a:rPr lang="en-CA" sz="2497" b="1" u="sng"/>
              <a:t/>
            </a:r>
            <a:br>
              <a:rPr lang="en-CA" sz="2497" b="1" u="sng"/>
            </a:br>
            <a:endParaRPr sz="2497"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Char char="▶"/>
            </a:pPr>
            <a:r>
              <a:rPr lang="en-CA" sz="2497"/>
              <a:t>A deadline will be given for submission of your Completed Application and two teacher references.</a:t>
            </a:r>
            <a:endParaRPr sz="2497"/>
          </a:p>
          <a:p>
            <a:pPr marL="2286000" lvl="8" indent="-228600" algn="l" rtl="0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SzPts val="2405"/>
              <a:buChar char="◾"/>
            </a:pPr>
            <a:r>
              <a:rPr lang="en-CA" sz="2405" b="1"/>
              <a:t>VISIT www.uhscoop.com</a:t>
            </a:r>
            <a:endParaRPr sz="2405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On-screen Show (4:3)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Verdana</vt:lpstr>
      <vt:lpstr>Rambla</vt:lpstr>
      <vt:lpstr>Noto Sans Symbols</vt:lpstr>
      <vt:lpstr>Calibri</vt:lpstr>
      <vt:lpstr>Concourse</vt:lpstr>
      <vt:lpstr>      CO-OP at UHS! </vt:lpstr>
      <vt:lpstr>PowerPoint Presentation</vt:lpstr>
      <vt:lpstr>How Can Co-op Help You?</vt:lpstr>
      <vt:lpstr>Co-op will also....</vt:lpstr>
      <vt:lpstr>Co-op and Your School Day</vt:lpstr>
      <vt:lpstr>Sample Timetable</vt:lpstr>
      <vt:lpstr>Co-op AND You</vt:lpstr>
      <vt:lpstr>Co-op…How do I sign up?</vt:lpstr>
      <vt:lpstr>PowerPoint Presentation</vt:lpstr>
      <vt:lpstr>Frequently Asked Questions</vt:lpstr>
      <vt:lpstr>  SHSM - Specialist High Skills Major </vt:lpstr>
      <vt:lpstr>Want to know more?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CO-OP at UHS! </dc:title>
  <dc:creator>Jennifer Minos</dc:creator>
  <cp:lastModifiedBy>Jennifer Minos</cp:lastModifiedBy>
  <cp:revision>1</cp:revision>
  <dcterms:modified xsi:type="dcterms:W3CDTF">2019-02-22T14:52:57Z</dcterms:modified>
</cp:coreProperties>
</file>